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4"/>
  </p:notesMasterIdLst>
  <p:sldIdLst>
    <p:sldId id="264" r:id="rId3"/>
    <p:sldId id="434" r:id="rId4"/>
    <p:sldId id="463" r:id="rId5"/>
    <p:sldId id="564" r:id="rId6"/>
    <p:sldId id="631" r:id="rId7"/>
    <p:sldId id="630" r:id="rId8"/>
    <p:sldId id="632" r:id="rId9"/>
    <p:sldId id="633" r:id="rId10"/>
    <p:sldId id="634" r:id="rId11"/>
    <p:sldId id="635" r:id="rId12"/>
    <p:sldId id="63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2">
          <p15:clr>
            <a:srgbClr val="A4A3A4"/>
          </p15:clr>
        </p15:guide>
        <p15:guide id="2" pos="401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25" clrIdx="0"/>
  <p:cmAuthor id="2" name="andy" initials="a" lastIdx="1" clrIdx="1"/>
  <p:cmAuthor id="3" name="Windows User" initials="W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5158"/>
    <a:srgbClr val="565961"/>
    <a:srgbClr val="646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96" y="184"/>
      </p:cViewPr>
      <p:guideLst>
        <p:guide orient="horz" pos="2272"/>
        <p:guide pos="40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2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038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>
              <a:defRPr sz="3200">
                <a:latin typeface="+mn-lt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2017/5/10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6985"/>
            <a:ext cx="4819650" cy="6876000"/>
          </a:xfrm>
          <a:prstGeom prst="rect">
            <a:avLst/>
          </a:prstGeom>
          <a:solidFill>
            <a:srgbClr val="56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CrisisGo Logo - Demo PP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1697970" y="6365240"/>
            <a:ext cx="488950" cy="488950"/>
          </a:xfrm>
          <a:prstGeom prst="rect">
            <a:avLst/>
          </a:prstGeom>
          <a:noFill/>
          <a:ln w="127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4605" y="-6985"/>
            <a:ext cx="12205970" cy="1243965"/>
          </a:xfrm>
          <a:prstGeom prst="rect">
            <a:avLst/>
          </a:prstGeom>
          <a:solidFill>
            <a:srgbClr val="64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 descr="CrisisGo Logo - Demo PP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5815330" y="6314440"/>
            <a:ext cx="561975" cy="561975"/>
          </a:xfrm>
          <a:prstGeom prst="rect">
            <a:avLst/>
          </a:prstGeom>
          <a:noFill/>
          <a:ln w="127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f"/><Relationship Id="rId3" Type="http://schemas.openxmlformats.org/officeDocument/2006/relationships/hyperlink" Target="https://github.com/noodlewerk/NWPush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content/documentation/NetworkingInternet/Conceptual/RemoteNotificationsPG/APNSOverview.html#//apple_ref/doc/uid/TP40008194-CH8-SW1" TargetMode="External"/><Relationship Id="rId4" Type="http://schemas.openxmlformats.org/officeDocument/2006/relationships/hyperlink" Target="https://jwt.io/" TargetMode="External"/><Relationship Id="rId5" Type="http://schemas.openxmlformats.org/officeDocument/2006/relationships/hyperlink" Target="https://tools.ietf.org/html/rfc7519" TargetMode="External"/><Relationship Id="rId6" Type="http://schemas.openxmlformats.org/officeDocument/2006/relationships/hyperlink" Target="https://github.com/yourkarma/JWT" TargetMode="External"/><Relationship Id="rId7" Type="http://schemas.openxmlformats.org/officeDocument/2006/relationships/hyperlink" Target="https://github.com/vapor/jwt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jianshu.com/p/d8dba6c2c07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getui.com/download/docs/iOS/GETUI_IOS_SDK.zip" TargetMode="External"/><Relationship Id="rId3" Type="http://schemas.openxmlformats.org/officeDocument/2006/relationships/hyperlink" Target="http://docs.getui.com/mobile/ios/overview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50"/>
            <a:ext cx="11719560" cy="6873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1" descr="First Scre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940" y="286049"/>
            <a:ext cx="12219940" cy="687387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171" name="Rectangle 2"/>
          <p:cNvSpPr/>
          <p:nvPr/>
        </p:nvSpPr>
        <p:spPr>
          <a:xfrm>
            <a:off x="0" y="6350"/>
            <a:ext cx="4295140" cy="6873240"/>
          </a:xfrm>
          <a:prstGeom prst="rect">
            <a:avLst/>
          </a:prstGeom>
          <a:solidFill>
            <a:srgbClr val="53585F">
              <a:alpha val="90195"/>
            </a:srgbClr>
          </a:solidFill>
          <a:ln w="12700">
            <a:noFill/>
          </a:ln>
        </p:spPr>
        <p:txBody>
          <a:bodyPr lIns="50800" tIns="50800" rIns="50800" bIns="50800" anchor="ctr"/>
          <a:lstStyle/>
          <a:p>
            <a:pPr lvl="0" eaLnBrk="1"/>
            <a:endParaRPr sz="3200" dirty="0">
              <a:solidFill>
                <a:srgbClr val="FFFFFF"/>
              </a:solidFill>
              <a:ea typeface="MS PGothic" panose="020B0600070205080204" pitchFamily="34" charset="-128"/>
              <a:sym typeface="Helvetica Light" charset="0"/>
            </a:endParaRPr>
          </a:p>
        </p:txBody>
      </p:sp>
      <p:pic>
        <p:nvPicPr>
          <p:cNvPr id="7173" name="Picture 4" descr="imag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3810" y="2054860"/>
            <a:ext cx="1747520" cy="174561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172" name="Rectangle 3"/>
          <p:cNvSpPr/>
          <p:nvPr/>
        </p:nvSpPr>
        <p:spPr>
          <a:xfrm>
            <a:off x="0" y="4453731"/>
            <a:ext cx="4295140" cy="1395254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en-US" altLang="zh-CN" sz="2800" dirty="0" smtClean="0">
                <a:solidFill>
                  <a:srgbClr val="EFA143"/>
                </a:solidFill>
                <a:ea typeface="宋体" panose="02010600030101010101" pitchFamily="2" charset="-122"/>
                <a:sym typeface="Proxima Nova Semibold" charset="0"/>
              </a:rPr>
              <a:t>iOS</a:t>
            </a:r>
            <a:r>
              <a:rPr lang="zh-CN" altLang="en-US" sz="2800" dirty="0" smtClean="0">
                <a:solidFill>
                  <a:srgbClr val="EFA143"/>
                </a:solidFill>
                <a:ea typeface="宋体" panose="02010600030101010101" pitchFamily="2" charset="-122"/>
                <a:sym typeface="Proxima Nova Semibold" charset="0"/>
              </a:rPr>
              <a:t>推送即时性以及到达率报告</a:t>
            </a:r>
            <a:endParaRPr lang="en-US" altLang="zh-CN" sz="2800" dirty="0" smtClean="0">
              <a:solidFill>
                <a:srgbClr val="EFA143"/>
              </a:solidFill>
              <a:ea typeface="宋体" panose="02010600030101010101" pitchFamily="2" charset="-122"/>
              <a:sym typeface="Proxima Nova Semibold" charset="0"/>
            </a:endParaRPr>
          </a:p>
          <a:p>
            <a:pPr lvl="0" algn="ctr" eaLnBrk="1"/>
            <a:endParaRPr lang="zh-CN" altLang="en-US" sz="2800" dirty="0">
              <a:solidFill>
                <a:srgbClr val="EFA143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en-US" altLang="zh-CN" sz="2800" b="1" dirty="0" err="1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Sandbox&amp;Producation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SSL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Certificate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Test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1588695"/>
            <a:ext cx="7747000" cy="42957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43539" y="1818042"/>
            <a:ext cx="355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如图：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   一个证书</a:t>
            </a:r>
            <a:r>
              <a:rPr kumimoji="1" lang="en-US" altLang="zh-CN" dirty="0" err="1" smtClean="0"/>
              <a:t>Sandbox&amp;Production</a:t>
            </a:r>
            <a:r>
              <a:rPr kumimoji="1" lang="zh-CN" altLang="en-US" dirty="0" smtClean="0"/>
              <a:t>都可以收到远程推送。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43540" y="3259567"/>
            <a:ext cx="3463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Pusher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://github.com/noodlewerk/NWPusher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04904" y="4647304"/>
            <a:ext cx="3388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测试用到的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、制作好的</a:t>
            </a:r>
            <a:r>
              <a:rPr kumimoji="1" lang="en-US" altLang="zh-CN" dirty="0" smtClean="0"/>
              <a:t>pusher</a:t>
            </a:r>
            <a:r>
              <a:rPr kumimoji="1" lang="zh-CN" altLang="en-US" dirty="0" smtClean="0"/>
              <a:t>、以及</a:t>
            </a:r>
            <a:r>
              <a:rPr kumimoji="1" lang="en-US" altLang="zh-CN" dirty="0" smtClean="0"/>
              <a:t>Production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AdHoc.ipa</a:t>
            </a:r>
            <a:r>
              <a:rPr kumimoji="1" lang="zh-CN" altLang="en-US" dirty="0" smtClean="0"/>
              <a:t>都已经放在</a:t>
            </a:r>
            <a:r>
              <a:rPr kumimoji="1" lang="en-US" altLang="zh-CN" dirty="0" smtClean="0"/>
              <a:t>SVN:</a:t>
            </a:r>
            <a:r>
              <a:rPr kumimoji="1" lang="zh-CN" altLang="en-US" dirty="0" smtClean="0"/>
              <a:t> </a:t>
            </a:r>
            <a:r>
              <a:rPr lang="en-US" altLang="zh-CN" dirty="0" err="1" smtClean="0"/>
              <a:t>crisisgo_ios_refactor</a:t>
            </a:r>
            <a:r>
              <a:rPr lang="en-US" altLang="zh-CN" dirty="0" smtClean="0"/>
              <a:t>/documents/HTTP/2 APNs/</a:t>
            </a:r>
            <a:r>
              <a:rPr lang="zh-CN" altLang="en-US" dirty="0" smtClean="0"/>
              <a:t>路径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1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服务器使用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HTTP/2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APNs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参考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0781" y="1753496"/>
            <a:ext cx="416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2"/>
              </a:rPr>
              <a:t>http://</a:t>
            </a:r>
            <a:r>
              <a:rPr kumimoji="1" lang="en-US" altLang="zh-CN" dirty="0" err="1">
                <a:hlinkClick r:id="rId2"/>
              </a:rPr>
              <a:t>www.jianshu.com</a:t>
            </a:r>
            <a:r>
              <a:rPr kumimoji="1" lang="en-US" altLang="zh-CN" dirty="0">
                <a:hlinkClick r:id="rId2"/>
              </a:rPr>
              <a:t>/p/d8dba6c2c07a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6066" y="175349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新版</a:t>
            </a:r>
            <a:r>
              <a:rPr lang="en-US" altLang="zh-CN" b="1" dirty="0"/>
              <a:t>APNs</a:t>
            </a:r>
            <a:r>
              <a:rPr lang="zh-CN" altLang="en-US" b="1" dirty="0"/>
              <a:t>搭建必备</a:t>
            </a:r>
            <a:r>
              <a:rPr lang="zh-CN" altLang="en-US" b="1" dirty="0" smtClean="0"/>
              <a:t>知识：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560781" y="2203532"/>
            <a:ext cx="320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hlinkClick r:id="rId3"/>
              </a:rPr>
              <a:t>Apple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Push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Notifications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Service</a:t>
            </a:r>
            <a:endParaRPr kumimoji="1"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796066" y="2203532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Apple</a:t>
            </a:r>
            <a:r>
              <a:rPr kumimoji="1" lang="zh-CN" altLang="en-US" dirty="0" smtClean="0"/>
              <a:t>官方文档：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6066" y="2807747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各平台</a:t>
            </a:r>
            <a:r>
              <a:rPr kumimoji="1" lang="en-US" altLang="zh-CN" dirty="0" smtClean="0"/>
              <a:t>JWT</a:t>
            </a:r>
            <a:r>
              <a:rPr kumimoji="1" lang="zh-CN" altLang="en-US" dirty="0" smtClean="0"/>
              <a:t>实现：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560781" y="2818506"/>
            <a:ext cx="780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4"/>
              </a:rPr>
              <a:t>https://jwt.io</a:t>
            </a:r>
            <a:r>
              <a:rPr kumimoji="1" lang="en-US" altLang="zh-CN" dirty="0" smtClean="0">
                <a:hlinkClick r:id="rId4"/>
              </a:rPr>
              <a:t>/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HTTP/2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用到它，最好选择支持</a:t>
            </a:r>
            <a:r>
              <a:rPr kumimoji="1" lang="en-US" altLang="zh-CN" dirty="0" smtClean="0"/>
              <a:t>ES256</a:t>
            </a:r>
            <a:r>
              <a:rPr kumimoji="1" lang="zh-CN" altLang="en-US" dirty="0" smtClean="0"/>
              <a:t>的， 关于</a:t>
            </a:r>
            <a:r>
              <a:rPr kumimoji="1" lang="en-US" altLang="zh-CN" dirty="0" smtClean="0">
                <a:hlinkClick r:id="rId5"/>
              </a:rPr>
              <a:t>JWT</a:t>
            </a:r>
            <a:r>
              <a:rPr kumimoji="1" lang="zh-CN" altLang="en-US" dirty="0" smtClean="0"/>
              <a:t>的介绍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96066" y="3442447"/>
            <a:ext cx="251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Swift/Objective-C</a:t>
            </a:r>
            <a:r>
              <a:rPr kumimoji="1" lang="zh-CN" altLang="en-US" dirty="0" smtClean="0"/>
              <a:t>实现：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560781" y="3442447"/>
            <a:ext cx="443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6"/>
              </a:rPr>
              <a:t>https://</a:t>
            </a:r>
            <a:r>
              <a:rPr kumimoji="1" lang="en-US" altLang="zh-CN" dirty="0" smtClean="0">
                <a:hlinkClick r:id="rId6"/>
              </a:rPr>
              <a:t>github.com/yourkarma/JWT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>
                <a:hlinkClick r:id="rId7"/>
              </a:rPr>
              <a:t>https://</a:t>
            </a:r>
            <a:r>
              <a:rPr kumimoji="1" lang="en-US" altLang="zh-CN" dirty="0" smtClean="0">
                <a:hlinkClick r:id="rId7"/>
              </a:rPr>
              <a:t>github.com/vapor/jwt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;</a:t>
            </a:r>
          </a:p>
          <a:p>
            <a:r>
              <a:rPr kumimoji="1" lang="zh-CN" altLang="en-US" dirty="0" smtClean="0"/>
              <a:t>第二个项目可自测，使用</a:t>
            </a:r>
            <a:r>
              <a:rPr kumimoji="1" lang="en-US" altLang="zh-CN" dirty="0" err="1" smtClean="0"/>
              <a:t>CocoaPods</a:t>
            </a:r>
            <a:r>
              <a:rPr kumimoji="1" lang="zh-CN" altLang="en-US" dirty="0" smtClean="0"/>
              <a:t>添加。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6066" y="5092075"/>
            <a:ext cx="78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搜索</a:t>
            </a:r>
            <a:r>
              <a:rPr kumimoji="1" lang="en-US" altLang="zh-CN" dirty="0" smtClean="0"/>
              <a:t>apns2</a:t>
            </a:r>
            <a:r>
              <a:rPr kumimoji="1" lang="zh-CN" altLang="en-US" dirty="0" smtClean="0"/>
              <a:t>即可找到各语言实现方案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使用前最好先看链接一了解原理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47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iOS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Push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机制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06133" y="3317165"/>
            <a:ext cx="11064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/>
              <a:t>Provider</a:t>
            </a:r>
            <a:r>
              <a:rPr lang="zh-CN" altLang="en-US" dirty="0"/>
              <a:t>就是我们自己程序的后台服务器，</a:t>
            </a:r>
            <a:r>
              <a:rPr lang="en-US" altLang="zh-CN" dirty="0"/>
              <a:t>APNS</a:t>
            </a:r>
            <a:r>
              <a:rPr lang="zh-CN" altLang="en-US" dirty="0"/>
              <a:t>是</a:t>
            </a:r>
            <a:r>
              <a:rPr lang="en-US" altLang="zh-CN" dirty="0"/>
              <a:t>Apple Push Notification Service</a:t>
            </a:r>
            <a:r>
              <a:rPr lang="zh-CN" altLang="en-US" dirty="0"/>
              <a:t>的缩写，也就是苹果的推送服务器。</a:t>
            </a:r>
            <a:br>
              <a:rPr lang="zh-CN" altLang="en-US" dirty="0"/>
            </a:br>
            <a:r>
              <a:rPr lang="zh-CN" altLang="en-US" dirty="0"/>
              <a:t>上图可以分为三个阶段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第一</a:t>
            </a:r>
            <a:r>
              <a:rPr lang="zh-CN" altLang="en-US" dirty="0"/>
              <a:t>阶段：应用程序的服务器端把要发送的消息、目的</a:t>
            </a:r>
            <a:r>
              <a:rPr lang="en-US" altLang="zh-CN" dirty="0"/>
              <a:t>iPhone</a:t>
            </a:r>
            <a:r>
              <a:rPr lang="zh-CN" altLang="en-US" dirty="0"/>
              <a:t>的标识打包，发给</a:t>
            </a:r>
            <a:r>
              <a:rPr lang="en-US" altLang="zh-CN" dirty="0"/>
              <a:t>APNS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第二</a:t>
            </a:r>
            <a:r>
              <a:rPr lang="zh-CN" altLang="en-US" dirty="0"/>
              <a:t>阶段：</a:t>
            </a:r>
            <a:r>
              <a:rPr lang="en-US" altLang="zh-CN" dirty="0"/>
              <a:t>APNS</a:t>
            </a:r>
            <a:r>
              <a:rPr lang="zh-CN" altLang="en-US" dirty="0"/>
              <a:t>在自身的已注册</a:t>
            </a:r>
            <a:r>
              <a:rPr lang="en-US" altLang="zh-CN" dirty="0"/>
              <a:t>Push</a:t>
            </a:r>
            <a:r>
              <a:rPr lang="zh-CN" altLang="en-US" dirty="0"/>
              <a:t>服务的</a:t>
            </a:r>
            <a:r>
              <a:rPr lang="en-US" altLang="zh-CN" dirty="0"/>
              <a:t>iPhone</a:t>
            </a:r>
            <a:r>
              <a:rPr lang="zh-CN" altLang="en-US" dirty="0"/>
              <a:t>列表中，查找有相应标识的</a:t>
            </a:r>
            <a:r>
              <a:rPr lang="en-US" altLang="zh-CN" dirty="0"/>
              <a:t>iPhone</a:t>
            </a:r>
            <a:r>
              <a:rPr lang="zh-CN" altLang="en-US" dirty="0"/>
              <a:t>，并把消息发送到</a:t>
            </a:r>
            <a:r>
              <a:rPr lang="en-US" altLang="zh-CN" dirty="0"/>
              <a:t>iPhone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第三</a:t>
            </a:r>
            <a:r>
              <a:rPr lang="zh-CN" altLang="en-US" dirty="0"/>
              <a:t>阶段：</a:t>
            </a:r>
            <a:r>
              <a:rPr lang="en-US" altLang="zh-CN" dirty="0"/>
              <a:t>iPhone</a:t>
            </a:r>
            <a:r>
              <a:rPr lang="zh-CN" altLang="en-US" dirty="0"/>
              <a:t>把发来的消息传递给相应的应用程序，并且按照设定弹出</a:t>
            </a:r>
            <a:r>
              <a:rPr lang="en-US" altLang="zh-CN" dirty="0"/>
              <a:t>Push</a:t>
            </a:r>
            <a:r>
              <a:rPr lang="zh-CN" altLang="en-US" dirty="0"/>
              <a:t>通知。</a:t>
            </a:r>
            <a:endParaRPr lang="en-US" altLang="zh-CN" noProof="0" dirty="0" smtClean="0">
              <a:solidFill>
                <a:srgbClr val="0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1607194"/>
            <a:ext cx="9810974" cy="145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详细流程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2" y="1290918"/>
            <a:ext cx="5930900" cy="54756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1254" y="2465349"/>
            <a:ext cx="4744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、应用程序注册</a:t>
            </a:r>
            <a:r>
              <a:rPr lang="en-US" altLang="zh-CN" dirty="0"/>
              <a:t>APNS</a:t>
            </a:r>
            <a:r>
              <a:rPr lang="zh-CN" altLang="en-US" dirty="0"/>
              <a:t>消息</a:t>
            </a:r>
            <a:r>
              <a:rPr lang="zh-CN" altLang="en-US" dirty="0" smtClean="0"/>
              <a:t>推送</a:t>
            </a:r>
            <a:r>
              <a:rPr lang="en-US" altLang="zh-CN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2</a:t>
            </a:r>
            <a:r>
              <a:rPr lang="zh-CN" altLang="en-US" dirty="0" smtClean="0"/>
              <a:t>、注册成功后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APNS Server</a:t>
            </a:r>
            <a:r>
              <a:rPr lang="zh-CN" altLang="en-US" dirty="0" smtClean="0"/>
              <a:t>返回当前应用的</a:t>
            </a:r>
            <a:r>
              <a:rPr lang="en-US" altLang="zh-CN" dirty="0" err="1" smtClean="0"/>
              <a:t>deviceToken</a:t>
            </a:r>
            <a:r>
              <a:rPr lang="en-US" altLang="zh-CN" dirty="0" smtClean="0"/>
              <a:t>;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3</a:t>
            </a:r>
            <a:r>
              <a:rPr lang="zh-CN" altLang="en-US" dirty="0"/>
              <a:t>、应用程序</a:t>
            </a:r>
            <a:r>
              <a:rPr lang="zh-CN" altLang="en-US" dirty="0" smtClean="0"/>
              <a:t>将</a:t>
            </a:r>
            <a:r>
              <a:rPr lang="en-US" altLang="zh-CN" dirty="0" err="1"/>
              <a:t>deviceToken</a:t>
            </a:r>
            <a:r>
              <a:rPr lang="zh-CN" altLang="en-US" dirty="0" smtClean="0"/>
              <a:t>发送</a:t>
            </a:r>
            <a:r>
              <a:rPr lang="zh-CN" altLang="en-US" dirty="0"/>
              <a:t>给程序的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服务端程序</a:t>
            </a:r>
            <a:r>
              <a:rPr lang="en-US" altLang="zh-CN" dirty="0" smtClean="0"/>
              <a:t>;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4</a:t>
            </a:r>
            <a:r>
              <a:rPr lang="zh-CN" altLang="en-US" dirty="0"/>
              <a:t>、服务端程序向</a:t>
            </a:r>
            <a:r>
              <a:rPr lang="en-US" altLang="zh-CN" dirty="0"/>
              <a:t>APNS</a:t>
            </a:r>
            <a:r>
              <a:rPr lang="zh-CN" altLang="en-US" dirty="0" smtClean="0"/>
              <a:t>服务发出推送请求</a:t>
            </a:r>
            <a:r>
              <a:rPr lang="en-US" altLang="zh-CN" dirty="0" smtClean="0"/>
              <a:t>;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APNS</a:t>
            </a:r>
            <a:r>
              <a:rPr lang="zh-CN" altLang="en-US" dirty="0"/>
              <a:t>服务将消息发送</a:t>
            </a:r>
            <a:r>
              <a:rPr lang="zh-CN" altLang="en-US" dirty="0" smtClean="0"/>
              <a:t>给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应用程序</a:t>
            </a:r>
            <a:r>
              <a:rPr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94436" y="1527293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如图所示</a:t>
            </a:r>
            <a:r>
              <a:rPr kumimoji="1" lang="en-US" altLang="zh-CN" sz="2000" dirty="0" smtClean="0"/>
              <a:t>:</a:t>
            </a:r>
            <a:endParaRPr kumimoji="1"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7508838" y="6142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平台兼容方案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830" y="1564641"/>
            <a:ext cx="11344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目前市面上的程序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无论是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Android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还是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iOS,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为了节省成本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避免服务端出两套推送方案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大多采用第三方平台的统一集成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而无论是哪种平台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都需要上传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iOS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应用的推送证书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因为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Apple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本身的封闭性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所以各大平台针对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iOS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的推送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都是采用转发的形式进行推送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所以在推送到达的及时性和准确性是没有一定保障的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.</a:t>
            </a:r>
            <a:endParaRPr lang="en-US" altLang="zh-CN" sz="2400" kern="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1830" y="4210081"/>
            <a:ext cx="5311069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客户端</a:t>
            </a:r>
            <a:r>
              <a:rPr lang="en-US" altLang="zh-CN" sz="2400" kern="0" dirty="0">
                <a:ea typeface="宋体" panose="02010600030101010101" pitchFamily="2" charset="-122"/>
                <a:sym typeface="+mn-ea"/>
              </a:rPr>
              <a:t>:</a:t>
            </a: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上传</a:t>
            </a:r>
            <a:r>
              <a:rPr lang="en-US" altLang="zh-CN" sz="2400" kern="0" dirty="0" err="1">
                <a:ea typeface="宋体" panose="02010600030101010101" pitchFamily="2" charset="-122"/>
                <a:sym typeface="+mn-ea"/>
              </a:rPr>
              <a:t>dev</a:t>
            </a:r>
            <a:r>
              <a:rPr lang="en-US" altLang="zh-CN" sz="2400" kern="0" dirty="0">
                <a:ea typeface="宋体" panose="02010600030101010101" pitchFamily="2" charset="-122"/>
                <a:sym typeface="+mn-ea"/>
              </a:rPr>
              <a:t>/pro</a:t>
            </a: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推送证书到第三方平台</a:t>
            </a:r>
            <a:r>
              <a:rPr lang="en-US" altLang="zh-CN" sz="2400" kern="0" dirty="0">
                <a:ea typeface="宋体" panose="02010600030101010101" pitchFamily="2" charset="-122"/>
                <a:sym typeface="+mn-ea"/>
              </a:rPr>
              <a:t>;</a:t>
            </a: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kern="0" dirty="0">
                <a:ea typeface="宋体" panose="02010600030101010101" pitchFamily="2" charset="-122"/>
                <a:sym typeface="+mn-ea"/>
              </a:rPr>
              <a:t>iOS</a:t>
            </a: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应用注册推送和第三方</a:t>
            </a:r>
            <a:r>
              <a:rPr lang="en-US" altLang="zh-CN" sz="2400" kern="0" dirty="0">
                <a:ea typeface="宋体" panose="02010600030101010101" pitchFamily="2" charset="-122"/>
                <a:sym typeface="+mn-ea"/>
              </a:rPr>
              <a:t>SDK;</a:t>
            </a: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 发送</a:t>
            </a:r>
            <a:r>
              <a:rPr lang="en-US" altLang="zh-CN" sz="2400" dirty="0" err="1"/>
              <a:t>deviceToken</a:t>
            </a:r>
            <a:r>
              <a:rPr lang="zh-CN" altLang="en-US" sz="2400" dirty="0"/>
              <a:t>到第三方平台</a:t>
            </a:r>
            <a:r>
              <a:rPr lang="en-US" altLang="zh-CN" sz="2400" dirty="0"/>
              <a:t>;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52774" y="4210081"/>
            <a:ext cx="6192721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服务端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:</a:t>
            </a:r>
            <a:endParaRPr lang="en-US" altLang="zh-CN" sz="2400" kern="0" dirty="0">
              <a:ea typeface="宋体" panose="02010600030101010101" pitchFamily="2" charset="-122"/>
              <a:sym typeface="+mn-ea"/>
            </a:endParaRP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查找用户对应的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SDK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ID;</a:t>
            </a:r>
            <a:endParaRPr lang="en-US" altLang="zh-CN" sz="2400" kern="0" dirty="0">
              <a:ea typeface="宋体" panose="02010600030101010101" pitchFamily="2" charset="-122"/>
              <a:sym typeface="+mn-ea"/>
            </a:endParaRP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利用第三方平台向用户发起推送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;</a:t>
            </a:r>
            <a:endParaRPr lang="en-US" altLang="zh-CN" sz="2400" kern="0" dirty="0">
              <a:ea typeface="宋体" panose="02010600030101010101" pitchFamily="2" charset="-122"/>
              <a:sym typeface="+mn-ea"/>
            </a:endParaRPr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第三方平台转发消息并通过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APNs</a:t>
            </a:r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发出推送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pPr marL="342900" lvl="1" indent="-342900" fontAlgn="auto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400" dirty="0" smtClean="0"/>
              <a:t>客户端收到推送并进行本地处理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71830" y="3580277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kern="0" dirty="0" smtClean="0">
                <a:ea typeface="宋体" panose="02010600030101010101" pitchFamily="2" charset="-122"/>
                <a:sym typeface="+mn-ea"/>
              </a:rPr>
              <a:t>而</a:t>
            </a:r>
            <a:r>
              <a:rPr lang="zh-CN" altLang="en-US" sz="2400" kern="0" dirty="0">
                <a:ea typeface="宋体" panose="02010600030101010101" pitchFamily="2" charset="-122"/>
                <a:sym typeface="+mn-ea"/>
              </a:rPr>
              <a:t>平台的集成的流程基本都是如下操作</a:t>
            </a:r>
            <a:r>
              <a:rPr lang="en-US" altLang="zh-CN" sz="2400" kern="0" dirty="0" smtClean="0">
                <a:ea typeface="宋体" panose="02010600030101010101" pitchFamily="2" charset="-122"/>
                <a:sym typeface="+mn-ea"/>
              </a:rPr>
              <a:t>:</a:t>
            </a:r>
            <a:endParaRPr lang="en-US" altLang="zh-CN" sz="2400" kern="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推荐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-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个推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095"/>
            <a:ext cx="12192000" cy="37846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7632" y="5351622"/>
            <a:ext cx="1017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如图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个推在进行推送的时候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会建立一个长连接来保障推送的及时性</a:t>
            </a:r>
            <a:r>
              <a:rPr kumimoji="1" lang="en-US" altLang="zh-CN" dirty="0"/>
              <a:t>.</a:t>
            </a:r>
            <a:r>
              <a:rPr kumimoji="1" lang="zh-CN" altLang="en-US" dirty="0" smtClean="0"/>
              <a:t> 当</a:t>
            </a:r>
            <a:r>
              <a:rPr kumimoji="1" lang="en-US" altLang="zh-CN" dirty="0" err="1" smtClean="0"/>
              <a:t>ClientID</a:t>
            </a:r>
            <a:r>
              <a:rPr kumimoji="1" lang="zh-CN" altLang="en-US" dirty="0" smtClean="0"/>
              <a:t>在线时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使用长连接的形式推送</a:t>
            </a:r>
            <a:r>
              <a:rPr kumimoji="1" lang="en-US" altLang="zh-CN" dirty="0" smtClean="0"/>
              <a:t>,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没有启动时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则通过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进行推送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由于使用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推送时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由于网络等原因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导致消息延迟或者丢失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所以个推服务器也会保留每一条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消息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当用户再次启动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应用时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可通过个推的长连接获取遗失或者用户外部删除的离线消息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个推回调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188" y="1427007"/>
            <a:ext cx="111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2000" dirty="0"/>
              <a:t>/** </a:t>
            </a:r>
            <a:r>
              <a:rPr lang="zh-CN" altLang="en-US" sz="2000" dirty="0" smtClean="0"/>
              <a:t>用户可在启动时获取离线</a:t>
            </a:r>
            <a:r>
              <a:rPr lang="mr-IN" altLang="zh-CN" sz="2000" dirty="0" smtClean="0"/>
              <a:t>*/</a:t>
            </a:r>
            <a:endParaRPr lang="mr-IN" altLang="zh-CN" sz="2000" dirty="0"/>
          </a:p>
          <a:p>
            <a:r>
              <a:rPr lang="en-US" altLang="zh-CN" sz="2000" dirty="0"/>
              <a:t>- (void)</a:t>
            </a:r>
            <a:r>
              <a:rPr lang="en-US" altLang="zh-CN" sz="2000" dirty="0" err="1"/>
              <a:t>GeTuiSdkDidReceivePayloadData</a:t>
            </a:r>
            <a:r>
              <a:rPr lang="en-US" altLang="zh-CN" sz="2000" dirty="0"/>
              <a:t>:(</a:t>
            </a:r>
            <a:r>
              <a:rPr lang="en-US" altLang="zh-CN" sz="2000" dirty="0" err="1"/>
              <a:t>NSData</a:t>
            </a:r>
            <a:r>
              <a:rPr lang="en-US" altLang="zh-CN" sz="2000" dirty="0"/>
              <a:t> *)</a:t>
            </a:r>
            <a:r>
              <a:rPr lang="en-US" altLang="zh-CN" sz="2000" dirty="0" err="1"/>
              <a:t>payloadData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andTaskId</a:t>
            </a:r>
            <a:r>
              <a:rPr lang="en-US" altLang="zh-CN" sz="2000" dirty="0"/>
              <a:t>:(</a:t>
            </a:r>
            <a:r>
              <a:rPr lang="en-US" altLang="zh-CN" sz="2000" dirty="0" err="1"/>
              <a:t>NSString</a:t>
            </a:r>
            <a:r>
              <a:rPr lang="en-US" altLang="zh-CN" sz="2000" dirty="0"/>
              <a:t> *)</a:t>
            </a:r>
            <a:r>
              <a:rPr lang="en-US" altLang="zh-CN" sz="2000" dirty="0" err="1"/>
              <a:t>taskId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andMsgId</a:t>
            </a:r>
            <a:r>
              <a:rPr lang="en-US" altLang="zh-CN" sz="2000" dirty="0"/>
              <a:t>:(</a:t>
            </a:r>
            <a:r>
              <a:rPr lang="en-US" altLang="zh-CN" sz="2000" dirty="0" err="1"/>
              <a:t>NSString</a:t>
            </a:r>
            <a:r>
              <a:rPr lang="en-US" altLang="zh-CN" sz="2000" dirty="0"/>
              <a:t> *)</a:t>
            </a:r>
            <a:r>
              <a:rPr lang="en-US" altLang="zh-CN" sz="2000" dirty="0" err="1"/>
              <a:t>msgId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andOffLine</a:t>
            </a:r>
            <a:r>
              <a:rPr lang="en-US" altLang="zh-CN" sz="2000" dirty="0"/>
              <a:t>:(BOOL)</a:t>
            </a:r>
            <a:r>
              <a:rPr lang="en-US" altLang="zh-CN" sz="2000" dirty="0" err="1"/>
              <a:t>offLine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fromGtAppId</a:t>
            </a:r>
            <a:r>
              <a:rPr lang="en-US" altLang="zh-CN" sz="2000" dirty="0"/>
              <a:t>:(</a:t>
            </a:r>
            <a:r>
              <a:rPr lang="en-US" altLang="zh-CN" sz="2000" dirty="0" err="1"/>
              <a:t>NSString</a:t>
            </a:r>
            <a:r>
              <a:rPr lang="en-US" altLang="zh-CN" sz="2000" dirty="0"/>
              <a:t> *)</a:t>
            </a:r>
            <a:r>
              <a:rPr lang="en-US" altLang="zh-CN" sz="2000" dirty="0" err="1"/>
              <a:t>appId</a:t>
            </a:r>
            <a:r>
              <a:rPr lang="en-US" altLang="zh-CN" sz="2000" dirty="0"/>
              <a:t> {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// [ </a:t>
            </a:r>
            <a:r>
              <a:rPr lang="en-US" altLang="zh-CN" sz="2000" dirty="0" err="1"/>
              <a:t>GTSdk</a:t>
            </a:r>
            <a:r>
              <a:rPr lang="en-US" altLang="zh-CN" sz="2000" dirty="0"/>
              <a:t> ]</a:t>
            </a:r>
            <a:r>
              <a:rPr lang="zh-CN" altLang="en-US" sz="2000" dirty="0"/>
              <a:t>：汇报个推自定义事件</a:t>
            </a:r>
            <a:r>
              <a:rPr lang="en-US" altLang="zh-CN" sz="2000" dirty="0"/>
              <a:t>(</a:t>
            </a:r>
            <a:r>
              <a:rPr lang="zh-CN" altLang="en-US" sz="2000" dirty="0"/>
              <a:t>反馈透传消息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    [</a:t>
            </a:r>
            <a:r>
              <a:rPr lang="en-US" altLang="zh-CN" sz="2000" dirty="0" err="1"/>
              <a:t>GeTuiSdk</a:t>
            </a:r>
            <a:r>
              <a:rPr lang="en-US" altLang="zh-CN" sz="2000" dirty="0"/>
              <a:t> sendFeedbackMessage:90001 </a:t>
            </a:r>
            <a:r>
              <a:rPr lang="en-US" altLang="zh-CN" sz="2000" dirty="0" err="1"/>
              <a:t>andTaskId:taskId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andMsgId:msgId</a:t>
            </a:r>
            <a:r>
              <a:rPr lang="en-US" altLang="zh-CN" sz="2000" dirty="0"/>
              <a:t>];</a:t>
            </a:r>
          </a:p>
          <a:p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zh-CN" altLang="en-US" sz="2000" dirty="0" smtClean="0"/>
              <a:t>   </a:t>
            </a:r>
            <a:r>
              <a:rPr lang="en-US" altLang="zh-CN" sz="2000" dirty="0" err="1" smtClean="0"/>
              <a:t>NSString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*</a:t>
            </a:r>
            <a:r>
              <a:rPr lang="en-US" altLang="zh-CN" sz="2000" dirty="0" err="1"/>
              <a:t>payloadMsg</a:t>
            </a:r>
            <a:r>
              <a:rPr lang="en-US" altLang="zh-CN" sz="2000" dirty="0"/>
              <a:t> =  </a:t>
            </a:r>
            <a:r>
              <a:rPr lang="en-US" altLang="zh-CN" sz="2000" dirty="0" err="1"/>
              <a:t>payloadData</a:t>
            </a:r>
            <a:r>
              <a:rPr lang="en-US" altLang="zh-CN" sz="2000" dirty="0"/>
              <a:t> ? [[</a:t>
            </a:r>
            <a:r>
              <a:rPr lang="en-US" altLang="zh-CN" sz="2000" dirty="0" err="1"/>
              <a:t>NSString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alloc</a:t>
            </a:r>
            <a:r>
              <a:rPr lang="en-US" altLang="zh-CN" sz="2000" dirty="0"/>
              <a:t>] </a:t>
            </a:r>
            <a:r>
              <a:rPr lang="en-US" altLang="zh-CN" sz="2000" dirty="0" err="1"/>
              <a:t>initWithBytes:payloadData.bytes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length:payloadData.length</a:t>
            </a:r>
            <a:r>
              <a:rPr lang="en-US" altLang="zh-CN" sz="2000" dirty="0"/>
              <a:t> encoding:NSUTF8StringEncoding] : nil;</a:t>
            </a:r>
            <a:r>
              <a:rPr lang="mr-IN" altLang="zh-CN" sz="2000" dirty="0" smtClean="0"/>
              <a:t>    </a:t>
            </a:r>
            <a:endParaRPr lang="mr-IN" altLang="zh-CN" sz="2000" dirty="0"/>
          </a:p>
          <a:p>
            <a:endParaRPr lang="mr-IN" altLang="zh-CN" sz="2000" dirty="0"/>
          </a:p>
          <a:p>
            <a:r>
              <a:rPr lang="zh-CN" altLang="en-US" sz="2000" dirty="0" smtClean="0"/>
              <a:t>    </a:t>
            </a:r>
            <a:r>
              <a:rPr lang="en-US" altLang="zh-CN" sz="2000" dirty="0" err="1" smtClean="0"/>
              <a:t>NSString</a:t>
            </a:r>
            <a:r>
              <a:rPr lang="en-US" altLang="zh-CN" sz="2000" dirty="0" smtClean="0"/>
              <a:t> *</a:t>
            </a:r>
            <a:r>
              <a:rPr lang="en-US" altLang="zh-CN" sz="2000" dirty="0" err="1" smtClean="0"/>
              <a:t>msg</a:t>
            </a:r>
            <a:r>
              <a:rPr lang="en-US" altLang="zh-CN" sz="2000" dirty="0" smtClean="0"/>
              <a:t> = [</a:t>
            </a:r>
            <a:r>
              <a:rPr lang="en-US" altLang="zh-CN" sz="2000" dirty="0" err="1" smtClean="0"/>
              <a:t>NSString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stringWithFormat</a:t>
            </a:r>
            <a:r>
              <a:rPr lang="en-US" altLang="zh-CN" sz="2000" dirty="0" smtClean="0"/>
              <a:t>:@"</a:t>
            </a:r>
            <a:r>
              <a:rPr lang="en-US" altLang="zh-CN" sz="2000" dirty="0" err="1" smtClean="0"/>
              <a:t>taskId</a:t>
            </a:r>
            <a:r>
              <a:rPr lang="en-US" altLang="zh-CN" sz="2000" dirty="0" smtClean="0"/>
              <a:t>=%@,</a:t>
            </a:r>
            <a:r>
              <a:rPr lang="en-US" altLang="zh-CN" sz="2000" dirty="0" err="1" smtClean="0"/>
              <a:t>messageId</a:t>
            </a:r>
            <a:r>
              <a:rPr lang="en-US" altLang="zh-CN" sz="2000" dirty="0" smtClean="0"/>
              <a:t>:%@,</a:t>
            </a:r>
            <a:r>
              <a:rPr lang="en-US" altLang="zh-CN" sz="2000" dirty="0" err="1" smtClean="0"/>
              <a:t>payloadMsg</a:t>
            </a:r>
            <a:r>
              <a:rPr lang="en-US" altLang="zh-CN" sz="2000" dirty="0" smtClean="0"/>
              <a:t>:%@%@", </a:t>
            </a:r>
            <a:r>
              <a:rPr lang="en-US" altLang="zh-CN" sz="2000" dirty="0" err="1" smtClean="0"/>
              <a:t>taskId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msgId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payloadMsg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offLine</a:t>
            </a:r>
            <a:r>
              <a:rPr lang="en-US" altLang="zh-CN" sz="2000" dirty="0" smtClean="0"/>
              <a:t> ? @"&lt;</a:t>
            </a:r>
            <a:r>
              <a:rPr lang="zh-CN" altLang="en-US" sz="2000" dirty="0" smtClean="0"/>
              <a:t>离线消息</a:t>
            </a:r>
            <a:r>
              <a:rPr lang="en-US" altLang="zh-CN" sz="2000" dirty="0" smtClean="0"/>
              <a:t>&gt;" : @""];</a:t>
            </a:r>
          </a:p>
          <a:p>
            <a:r>
              <a:rPr lang="en-US" altLang="zh-CN" sz="2000" dirty="0" smtClean="0"/>
              <a:t>    </a:t>
            </a:r>
            <a:r>
              <a:rPr lang="en-US" altLang="zh-CN" sz="2000" dirty="0" err="1"/>
              <a:t>NSLog</a:t>
            </a:r>
            <a:r>
              <a:rPr lang="en-US" altLang="zh-CN" sz="2000" dirty="0"/>
              <a:t>(@"\n&gt;&gt;[</a:t>
            </a:r>
            <a:r>
              <a:rPr lang="en-US" altLang="zh-CN" sz="2000" dirty="0" err="1"/>
              <a:t>GTSdk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ReceivePayload</a:t>
            </a:r>
            <a:r>
              <a:rPr lang="en-US" altLang="zh-CN" sz="2000" dirty="0"/>
              <a:t>]:%@\n\n", </a:t>
            </a:r>
            <a:r>
              <a:rPr lang="en-US" altLang="zh-CN" sz="2000" dirty="0" err="1"/>
              <a:t>msg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 smtClean="0"/>
              <a:t>}</a:t>
            </a:r>
            <a:endParaRPr lang="en-US" altLang="zh-CN" sz="2000" dirty="0" smtClean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可以直接在这个消息内获取离线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在线消息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 保证了消息的到达性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并且省去了传统通知栏处理逻辑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en-US" altLang="zh-CN" sz="2000" dirty="0">
                <a:hlinkClick r:id="rId2"/>
              </a:rPr>
              <a:t>http://www.getui.com/download/docs/iOS/GETUI_IOS_SDK.zip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 </a:t>
            </a:r>
            <a:r>
              <a:rPr lang="en-US" altLang="zh-CN" sz="2000" dirty="0" smtClean="0"/>
              <a:t>SDK</a:t>
            </a:r>
            <a:r>
              <a:rPr lang="zh-CN" altLang="en-US" sz="2000" dirty="0"/>
              <a:t>下载地址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n-ea"/>
                <a:hlinkClick r:id="rId3"/>
              </a:rPr>
              <a:t>http://docs.getui.com/mobile/ios/overview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hlinkClick r:id="rId3"/>
              </a:rPr>
              <a:t>/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  概述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:5/6/7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zh-CN" altLang="en-US" sz="2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45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HTTP/2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APNs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830" y="1427007"/>
            <a:ext cx="1068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Apple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于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2015/12/17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发布的基于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HTTP/2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的全新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APNs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协议，支持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iOS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、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OS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X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系统。将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payload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由原来的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2k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升级到了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4k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最早的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iOS6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及之前仅仅只支持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256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字节。</a:t>
            </a:r>
            <a:endParaRPr lang="zh-CN" alt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30" y="24091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新特性：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27007" y="2958352"/>
            <a:ext cx="726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Response</a:t>
            </a:r>
            <a:r>
              <a:rPr kumimoji="1" lang="zh-CN" altLang="en-US" dirty="0" smtClean="0"/>
              <a:t>都支持</a:t>
            </a:r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网络协议；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支持状态码和</a:t>
            </a:r>
            <a:r>
              <a:rPr kumimoji="1" lang="en-US" altLang="zh-CN" dirty="0" smtClean="0"/>
              <a:t>error</a:t>
            </a:r>
            <a:r>
              <a:rPr kumimoji="1" lang="zh-CN" altLang="en-US" dirty="0" smtClean="0"/>
              <a:t>信息；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推送成功时</a:t>
            </a:r>
            <a:r>
              <a:rPr kumimoji="1" lang="en-US" altLang="zh-CN" dirty="0" smtClean="0"/>
              <a:t>Response</a:t>
            </a:r>
            <a:r>
              <a:rPr kumimoji="1" lang="zh-CN" altLang="en-US" dirty="0" smtClean="0"/>
              <a:t>将返回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，推送是否成功再也不用猜了；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推送失败时将返回推送失败的错误信息；</a:t>
            </a:r>
            <a:endParaRPr kumimoji="1"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25828" y="4335809"/>
            <a:ext cx="7262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/>
              <a:t>最大推送长度提升到</a:t>
            </a:r>
            <a:r>
              <a:rPr kumimoji="1" lang="en-US" altLang="zh-CN" dirty="0"/>
              <a:t>4096Kb</a:t>
            </a:r>
            <a:r>
              <a:rPr kumimoji="1" lang="en-US" altLang="zh-CN" dirty="0" smtClean="0"/>
              <a:t>;</a:t>
            </a:r>
            <a:endParaRPr kumimoji="1" lang="en-US" altLang="zh-CN" dirty="0"/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 smtClean="0"/>
              <a:t>可使用‘</a:t>
            </a:r>
            <a:r>
              <a:rPr kumimoji="1" lang="en-US" altLang="zh-CN" dirty="0" smtClean="0"/>
              <a:t>HTTP/2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Ping</a:t>
            </a:r>
            <a:r>
              <a:rPr kumimoji="1" lang="zh-CN" altLang="en-US" dirty="0" smtClean="0"/>
              <a:t>’心跳包检测当前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是否可用，并维持长连接；</a:t>
            </a:r>
            <a:endParaRPr kumimoji="1" lang="en-US" altLang="zh-CN" dirty="0" smtClean="0"/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 smtClean="0"/>
              <a:t>支持为不同类型的推送定义‘</a:t>
            </a:r>
            <a:r>
              <a:rPr kumimoji="1" lang="en-US" altLang="zh-CN" dirty="0" smtClean="0"/>
              <a:t>topic</a:t>
            </a:r>
            <a:r>
              <a:rPr kumimoji="1" lang="zh-CN" altLang="en-US" dirty="0" smtClean="0"/>
              <a:t>’主题；</a:t>
            </a:r>
            <a:endParaRPr kumimoji="1" lang="en-US" altLang="zh-CN" dirty="0" smtClean="0"/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 smtClean="0"/>
              <a:t>统一证书，只需要制作一份</a:t>
            </a:r>
            <a:r>
              <a:rPr lang="en-US" altLang="zh-CN" dirty="0"/>
              <a:t>Universal Push Notification Client </a:t>
            </a:r>
            <a:r>
              <a:rPr lang="en-US" altLang="zh-CN" dirty="0" smtClean="0"/>
              <a:t>SSL</a:t>
            </a:r>
            <a:r>
              <a:rPr lang="zh-CN" altLang="en-US" dirty="0" smtClean="0"/>
              <a:t>即可共享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276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4579"/>
            <a:ext cx="10487025" cy="533479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HTTP/2</a:t>
            </a:r>
            <a:r>
              <a:rPr lang="zh-CN" altLang="en-US" sz="2800" b="1" dirty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 </a:t>
            </a:r>
            <a:r>
              <a:rPr lang="en-US" altLang="zh-CN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APNs</a:t>
            </a:r>
            <a:r>
              <a:rPr lang="zh-CN" altLang="en-US" sz="2800" b="1" dirty="0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问题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8645" y="2093981"/>
            <a:ext cx="10098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当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APNs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向你发送了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5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条推送，设备的网络不好时，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APNs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下线了，这时你的手机链路上有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5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条任务堆积在一起。当设备网络恢复正常时，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APNs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会把堆积的任务最后一条推送给你。而其它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条就被丢弃了。但是这仅有的一条，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APNs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同样无法保证能到达你的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App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830" y="15275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历史遗留问题：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" y="3105835"/>
            <a:ext cx="4937611" cy="368633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15342" y="3425041"/>
            <a:ext cx="306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dirty="0" smtClean="0"/>
              <a:t>解决了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条，相对于老的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来说，稳定性好了不少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065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671830" y="435928"/>
            <a:ext cx="10487025" cy="53213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b">
            <a:spAutoFit/>
          </a:bodyPr>
          <a:lstStyle/>
          <a:p>
            <a:pPr lvl="0" algn="ctr" eaLnBrk="1"/>
            <a:r>
              <a:rPr lang="en-US" altLang="zh-CN" sz="2800" b="1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iOS</a:t>
            </a:r>
            <a:r>
              <a:rPr lang="zh-CN" altLang="en-US" sz="2800" b="1" smtClean="0">
                <a:solidFill>
                  <a:srgbClr val="FFC000"/>
                </a:solidFill>
                <a:ea typeface="宋体" panose="02010600030101010101" pitchFamily="2" charset="-122"/>
                <a:sym typeface="Proxima Nova Semibold" charset="0"/>
              </a:rPr>
              <a:t>使用方式</a:t>
            </a:r>
            <a:endParaRPr lang="zh-CN" altLang="en-US" sz="2800" b="1" dirty="0">
              <a:solidFill>
                <a:srgbClr val="FFC000"/>
              </a:solidFill>
              <a:ea typeface="宋体" panose="02010600030101010101" pitchFamily="2" charset="-122"/>
              <a:sym typeface="Proxima Nova Semi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30" y="1549101"/>
            <a:ext cx="35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HTTP/2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APNs</a:t>
            </a:r>
            <a:r>
              <a:rPr kumimoji="1" lang="zh-CN" altLang="en-US" dirty="0" smtClean="0"/>
              <a:t>  </a:t>
            </a:r>
            <a:r>
              <a:rPr lang="en-US" altLang="zh-CN" dirty="0"/>
              <a:t>Authentication </a:t>
            </a:r>
            <a:r>
              <a:rPr lang="en-US" altLang="zh-CN" dirty="0" smtClean="0"/>
              <a:t>Key: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35765" y="2037811"/>
            <a:ext cx="10081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进入开发者</a:t>
            </a:r>
            <a:r>
              <a:rPr lang="zh-CN" altLang="en-US" dirty="0" smtClean="0"/>
              <a:t>官网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Certificates </a:t>
            </a:r>
            <a:r>
              <a:rPr lang="en-US" altLang="zh-CN" dirty="0"/>
              <a:t>-&gt; APNs </a:t>
            </a:r>
            <a:r>
              <a:rPr lang="en-US" altLang="zh-CN" dirty="0" err="1"/>
              <a:t>Auth</a:t>
            </a:r>
            <a:r>
              <a:rPr lang="en-US" altLang="zh-CN" dirty="0"/>
              <a:t> Key -&gt; Add -&gt; </a:t>
            </a:r>
            <a:r>
              <a:rPr lang="en-US" altLang="zh-CN" dirty="0" err="1"/>
              <a:t>Selecte</a:t>
            </a:r>
            <a:r>
              <a:rPr lang="en-US" altLang="zh-CN" dirty="0"/>
              <a:t> (Apple Push Notification Authentication Key (Sandbox &amp; Production)) -&gt; 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hen </a:t>
            </a:r>
            <a:r>
              <a:rPr lang="en-US" altLang="zh-CN" dirty="0">
                <a:solidFill>
                  <a:srgbClr val="FF0000"/>
                </a:solidFill>
              </a:rPr>
              <a:t>install it on your remote </a:t>
            </a:r>
            <a:r>
              <a:rPr lang="en-US" altLang="zh-CN" dirty="0" smtClean="0">
                <a:solidFill>
                  <a:srgbClr val="FF0000"/>
                </a:solidFill>
              </a:rPr>
              <a:t>server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(.p8)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"</a:t>
            </a:r>
            <a:r>
              <a:rPr lang="zh-CN" altLang="en-US" dirty="0"/>
              <a:t>注意</a:t>
            </a:r>
            <a:r>
              <a:rPr lang="en-US" altLang="zh-CN" dirty="0" err="1"/>
              <a:t>Auth</a:t>
            </a:r>
            <a:r>
              <a:rPr lang="en-US" altLang="zh-CN" dirty="0"/>
              <a:t> Key"</a:t>
            </a:r>
            <a:r>
              <a:rPr lang="zh-CN" altLang="en-US" dirty="0"/>
              <a:t>最多只能生成两</a:t>
            </a:r>
            <a:r>
              <a:rPr lang="zh-CN" altLang="en-US" dirty="0" smtClean="0"/>
              <a:t>个；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进入开发者官网为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r>
              <a:rPr lang="zh-CN" altLang="en-US" dirty="0" smtClean="0"/>
              <a:t>添加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Notifications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Open </a:t>
            </a:r>
            <a:r>
              <a:rPr lang="en-US" altLang="zh-CN" dirty="0" err="1" smtClean="0"/>
              <a:t>Xcode</a:t>
            </a:r>
            <a:r>
              <a:rPr lang="en-US" altLang="zh-CN" dirty="0" smtClean="0"/>
              <a:t> </a:t>
            </a:r>
            <a:r>
              <a:rPr lang="en-US" altLang="zh-CN" dirty="0"/>
              <a:t>Project -&gt; Capabilities -&gt; Enable Push </a:t>
            </a:r>
            <a:r>
              <a:rPr lang="en-US" altLang="zh-CN" dirty="0" err="1" smtClean="0"/>
              <a:t>Nofifications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项目中添加注册远程推送的代码，而后本地实现业务逻辑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71830" y="4181807"/>
            <a:ext cx="670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Certificate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Sandbox&amp;Production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SSL</a:t>
            </a:r>
            <a:r>
              <a:rPr lang="en-US" altLang="zh-CN" dirty="0"/>
              <a:t> </a:t>
            </a:r>
            <a:r>
              <a:rPr lang="en-US" altLang="zh-CN" dirty="0" smtClean="0"/>
              <a:t>Certificate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19064" y="4698523"/>
            <a:ext cx="1008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进入开发者官网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Certificates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/>
              <a:t>Apple Push Notification service SSL (Sandbox &amp; Production</a:t>
            </a:r>
            <a:r>
              <a:rPr lang="en-US" altLang="zh-CN" dirty="0" smtClean="0"/>
              <a:t>)</a:t>
            </a:r>
            <a:r>
              <a:rPr lang="zh-CN" altLang="en-US" dirty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nstall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Mac;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进入开发者官网为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r>
              <a:rPr lang="zh-CN" altLang="en-US" dirty="0" smtClean="0"/>
              <a:t>添加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Notifications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Open </a:t>
            </a:r>
            <a:r>
              <a:rPr lang="en-US" altLang="zh-CN" dirty="0" err="1" smtClean="0"/>
              <a:t>Xcode</a:t>
            </a:r>
            <a:r>
              <a:rPr lang="en-US" altLang="zh-CN" dirty="0" smtClean="0"/>
              <a:t> </a:t>
            </a:r>
            <a:r>
              <a:rPr lang="en-US" altLang="zh-CN" dirty="0"/>
              <a:t>Project -&gt; Capabilities -&gt; Enable Push </a:t>
            </a:r>
            <a:r>
              <a:rPr lang="en-US" altLang="zh-CN" dirty="0" err="1" smtClean="0"/>
              <a:t>Nofifications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项目中添加注册远程推送的代码，而后本地实现业务逻辑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29082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1054</Words>
  <Application>Microsoft Macintosh PowerPoint</Application>
  <PresentationFormat>宽屏</PresentationFormat>
  <Paragraphs>87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Helvetica Light</vt:lpstr>
      <vt:lpstr>Mangal</vt:lpstr>
      <vt:lpstr>MS PGothic</vt:lpstr>
      <vt:lpstr>Proxima Nova Semibold</vt:lpstr>
      <vt:lpstr>宋体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BarryZhang</dc:creator>
  <cp:lastModifiedBy>Microsoft Office 用户</cp:lastModifiedBy>
  <cp:revision>990</cp:revision>
  <dcterms:created xsi:type="dcterms:W3CDTF">2016-08-22T01:32:00Z</dcterms:created>
  <dcterms:modified xsi:type="dcterms:W3CDTF">2017-05-10T01:44:41Z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